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01/01/1438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036496" cy="1484783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>
                <a:solidFill>
                  <a:srgbClr val="FF0000"/>
                </a:solidFill>
              </a:rPr>
              <a:t>كليه </a:t>
            </a:r>
            <a:r>
              <a:rPr lang="ar-EG" dirty="0" err="1" smtClean="0">
                <a:solidFill>
                  <a:srgbClr val="FF0000"/>
                </a:solidFill>
              </a:rPr>
              <a:t>التربيه</a:t>
            </a:r>
            <a:r>
              <a:rPr lang="ar-EG" dirty="0" smtClean="0">
                <a:solidFill>
                  <a:srgbClr val="FF0000"/>
                </a:solidFill>
              </a:rPr>
              <a:t> </a:t>
            </a:r>
            <a:r>
              <a:rPr lang="ar-EG" dirty="0" err="1" smtClean="0">
                <a:solidFill>
                  <a:srgbClr val="FF0000"/>
                </a:solidFill>
              </a:rPr>
              <a:t>الرياضيه</a:t>
            </a:r>
            <a:r>
              <a:rPr lang="ar-EG" dirty="0" smtClean="0">
                <a:solidFill>
                  <a:srgbClr val="FF0000"/>
                </a:solidFill>
              </a:rPr>
              <a:t> </a:t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جامعه سوهاج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496944" cy="4320479"/>
          </a:xfrm>
        </p:spPr>
        <p:txBody>
          <a:bodyPr/>
          <a:lstStyle/>
          <a:p>
            <a:pPr algn="ctr"/>
            <a:r>
              <a:rPr lang="ar-EG" b="1" dirty="0" smtClean="0">
                <a:cs typeface="PT Bold Heading" pitchFamily="2" charset="-78"/>
              </a:rPr>
              <a:t> اسم المقرر : مقدمه في </a:t>
            </a:r>
            <a:r>
              <a:rPr lang="ar-EG" b="1" dirty="0" err="1" smtClean="0">
                <a:cs typeface="PT Bold Heading" pitchFamily="2" charset="-78"/>
              </a:rPr>
              <a:t>الاداره</a:t>
            </a:r>
            <a:r>
              <a:rPr lang="ar-EG" b="1" dirty="0" smtClean="0">
                <a:cs typeface="PT Bold Heading" pitchFamily="2" charset="-78"/>
              </a:rPr>
              <a:t> </a:t>
            </a:r>
            <a:r>
              <a:rPr lang="ar-EG" b="1" dirty="0" err="1" smtClean="0">
                <a:cs typeface="PT Bold Heading" pitchFamily="2" charset="-78"/>
              </a:rPr>
              <a:t>الرياضيه</a:t>
            </a:r>
            <a:r>
              <a:rPr lang="ar-EG" b="1" dirty="0" smtClean="0">
                <a:cs typeface="PT Bold Heading" pitchFamily="2" charset="-78"/>
              </a:rPr>
              <a:t> </a:t>
            </a:r>
          </a:p>
          <a:p>
            <a:pPr algn="ctr"/>
            <a:endParaRPr lang="ar-EG" dirty="0"/>
          </a:p>
          <a:p>
            <a:pPr algn="ctr"/>
            <a:endParaRPr lang="ar-EG" dirty="0" smtClean="0"/>
          </a:p>
          <a:p>
            <a:pPr algn="ctr"/>
            <a:r>
              <a:rPr lang="ar-EG" b="1" dirty="0" smtClean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  <a:cs typeface="PT Bold Heading" pitchFamily="2" charset="-78"/>
              </a:rPr>
              <a:t>الدكتور : محمد عبدالمحسن </a:t>
            </a:r>
          </a:p>
          <a:p>
            <a:pPr algn="ctr"/>
            <a:r>
              <a:rPr lang="ar-EG" sz="3600" b="1" dirty="0" smtClean="0">
                <a:latin typeface="Andalus" pitchFamily="18" charset="-78"/>
                <a:cs typeface="Andalus" pitchFamily="18" charset="-78"/>
              </a:rPr>
              <a:t>رئيس قسم </a:t>
            </a:r>
            <a:r>
              <a:rPr lang="ar-EG" sz="3600" b="1" dirty="0" err="1" smtClean="0">
                <a:latin typeface="Andalus" pitchFamily="18" charset="-78"/>
                <a:cs typeface="Andalus" pitchFamily="18" charset="-78"/>
              </a:rPr>
              <a:t>الاداره</a:t>
            </a:r>
            <a:r>
              <a:rPr lang="ar-EG" sz="36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EG" sz="3600" b="1" dirty="0" err="1" smtClean="0">
                <a:latin typeface="Andalus" pitchFamily="18" charset="-78"/>
                <a:cs typeface="Andalus" pitchFamily="18" charset="-78"/>
              </a:rPr>
              <a:t>الرياضيه</a:t>
            </a:r>
            <a:r>
              <a:rPr lang="ar-EG" sz="3600" b="1" dirty="0" smtClean="0">
                <a:latin typeface="Andalus" pitchFamily="18" charset="-78"/>
                <a:cs typeface="Andalus" pitchFamily="18" charset="-78"/>
              </a:rPr>
              <a:t> والترويح </a:t>
            </a:r>
          </a:p>
          <a:p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263003380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ar-EG" sz="4400" b="1" dirty="0" smtClean="0"/>
          </a:p>
          <a:p>
            <a:pPr algn="ctr"/>
            <a:r>
              <a:rPr lang="ar-EG" sz="4400" b="1" dirty="0" smtClean="0"/>
              <a:t>انسانيه </a:t>
            </a:r>
            <a:r>
              <a:rPr lang="ar-EG" sz="4400" b="1" dirty="0" err="1" smtClean="0"/>
              <a:t>الاداره</a:t>
            </a:r>
            <a:r>
              <a:rPr lang="ar-EG" sz="4400" b="1" dirty="0" smtClean="0"/>
              <a:t> </a:t>
            </a:r>
          </a:p>
          <a:p>
            <a:pPr algn="ctr"/>
            <a:r>
              <a:rPr lang="ar-EG" sz="4400" b="1" dirty="0" smtClean="0"/>
              <a:t>حتميه </a:t>
            </a:r>
            <a:r>
              <a:rPr lang="ar-EG" sz="4400" b="1" dirty="0" err="1" smtClean="0"/>
              <a:t>الاداره</a:t>
            </a:r>
            <a:r>
              <a:rPr lang="ar-EG" sz="4400" b="1" dirty="0" smtClean="0"/>
              <a:t> </a:t>
            </a:r>
          </a:p>
          <a:p>
            <a:pPr algn="ctr"/>
            <a:r>
              <a:rPr lang="ar-EG" sz="4400" b="1" dirty="0" smtClean="0"/>
              <a:t>غايه </a:t>
            </a:r>
            <a:r>
              <a:rPr lang="ar-EG" sz="4400" b="1" dirty="0" err="1" smtClean="0"/>
              <a:t>الاداره</a:t>
            </a:r>
            <a:r>
              <a:rPr lang="ar-EG" sz="4400" b="1" dirty="0" smtClean="0"/>
              <a:t> </a:t>
            </a:r>
            <a:endParaRPr lang="ar-EG" sz="44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خصائص </a:t>
            </a:r>
            <a:r>
              <a:rPr lang="ar-EG" dirty="0" err="1" smtClean="0"/>
              <a:t>الاداره</a:t>
            </a:r>
            <a:r>
              <a:rPr lang="ar-EG" dirty="0" smtClean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9898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endParaRPr lang="ar-EG" sz="4000" b="1" dirty="0"/>
          </a:p>
          <a:p>
            <a:endParaRPr lang="ar-EG" sz="4000" b="1" dirty="0"/>
          </a:p>
          <a:p>
            <a:endParaRPr lang="ar-EG" sz="4000" b="1" dirty="0"/>
          </a:p>
          <a:p>
            <a:endParaRPr lang="ar-EG" sz="4000" b="1" dirty="0"/>
          </a:p>
          <a:p>
            <a:endParaRPr lang="ar-EG" sz="4000" b="1" dirty="0"/>
          </a:p>
          <a:p>
            <a:pPr algn="ctr"/>
            <a:r>
              <a:rPr lang="ar-EG" sz="4000" b="1" dirty="0" smtClean="0"/>
              <a:t>الجدول التالي يوضح اوجه الشبه والاختلاف بين الادارة العامة وادارة الاعمال</a:t>
            </a:r>
            <a:endParaRPr lang="ar-EG" sz="40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>
            <a:normAutofit/>
          </a:bodyPr>
          <a:lstStyle/>
          <a:p>
            <a:pPr algn="ctr"/>
            <a:r>
              <a:rPr lang="ar-EG" sz="4800" dirty="0" smtClean="0"/>
              <a:t>ادارة الاعمال والادارة العامة 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358250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7274005" y="116632"/>
            <a:ext cx="180020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 smtClean="0">
                <a:solidFill>
                  <a:srgbClr val="FF0000"/>
                </a:solidFill>
              </a:rPr>
              <a:t>العنصر </a:t>
            </a:r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79512" y="130151"/>
            <a:ext cx="338437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الادارة العامة </a:t>
            </a:r>
            <a:r>
              <a:rPr lang="en-US" sz="3200" b="1" dirty="0" smtClean="0">
                <a:solidFill>
                  <a:srgbClr val="FF0000"/>
                </a:solidFill>
              </a:rPr>
              <a:t>P.A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923928" y="116632"/>
            <a:ext cx="3096344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rgbClr val="FF0000"/>
                </a:solidFill>
              </a:rPr>
              <a:t>ادارة الاعمال </a:t>
            </a:r>
            <a:r>
              <a:rPr lang="en-US" sz="3200" b="1" dirty="0" err="1" smtClean="0">
                <a:solidFill>
                  <a:srgbClr val="FF0000"/>
                </a:solidFill>
              </a:rPr>
              <a:t>b.A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298775" y="1265632"/>
            <a:ext cx="1800200" cy="10112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الهدف</a:t>
            </a:r>
            <a:endParaRPr lang="ar-EG" sz="28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295783" y="2460680"/>
            <a:ext cx="1800200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المستفيدون </a:t>
            </a:r>
            <a:endParaRPr lang="ar-EG" sz="28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295783" y="3656927"/>
            <a:ext cx="180020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المسئولية</a:t>
            </a:r>
            <a:endParaRPr lang="ar-EG" sz="2800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274005" y="4741033"/>
            <a:ext cx="180020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طبيعة النشاط</a:t>
            </a:r>
            <a:endParaRPr lang="ar-EG" sz="2800" b="1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248247" y="5819162"/>
            <a:ext cx="1800200" cy="8501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حجم الاعمال </a:t>
            </a:r>
            <a:endParaRPr lang="ar-EG" sz="28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3970000" y="5932605"/>
            <a:ext cx="3050272" cy="8254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تتحدد حجم الاعمال حسب مصادر </a:t>
            </a:r>
            <a:r>
              <a:rPr lang="ar-EG" sz="2000" b="1" dirty="0" err="1" smtClean="0"/>
              <a:t>العلاقه</a:t>
            </a:r>
            <a:r>
              <a:rPr lang="ar-EG" sz="2000" b="1" dirty="0" smtClean="0"/>
              <a:t> بين </a:t>
            </a:r>
            <a:r>
              <a:rPr lang="ar-EG" sz="2000" b="1" dirty="0" err="1" smtClean="0"/>
              <a:t>التكلفه</a:t>
            </a:r>
            <a:r>
              <a:rPr lang="ar-EG" sz="2000" b="1" dirty="0" smtClean="0"/>
              <a:t> والعائد </a:t>
            </a:r>
            <a:endParaRPr lang="ar-EG" sz="2000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125760" y="4762471"/>
            <a:ext cx="3480040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تتولي </a:t>
            </a:r>
            <a:r>
              <a:rPr lang="ar-EG" sz="2000" b="1" dirty="0" err="1" smtClean="0"/>
              <a:t>الانشطه</a:t>
            </a:r>
            <a:r>
              <a:rPr lang="ar-EG" sz="2000" b="1" dirty="0" smtClean="0"/>
              <a:t> التي تحقق المصلحة العامة وهي </a:t>
            </a:r>
            <a:r>
              <a:rPr lang="ar-EG" sz="2000" b="1" dirty="0" err="1" smtClean="0"/>
              <a:t>السياسه</a:t>
            </a:r>
            <a:r>
              <a:rPr lang="ar-EG" sz="2000" b="1" dirty="0" smtClean="0"/>
              <a:t> والجيش والامن والعلاقات الدولية </a:t>
            </a:r>
            <a:endParaRPr lang="ar-EG" sz="2000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949508" y="4725143"/>
            <a:ext cx="3070764" cy="9519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تولي </a:t>
            </a:r>
            <a:r>
              <a:rPr lang="ar-EG" sz="2000" b="1" dirty="0" err="1" smtClean="0"/>
              <a:t>الانشطه</a:t>
            </a:r>
            <a:r>
              <a:rPr lang="ar-EG" sz="2000" b="1" dirty="0" smtClean="0"/>
              <a:t> ذات الطابع الاقتصادي الاستثماري التجاري </a:t>
            </a:r>
            <a:endParaRPr lang="ar-EG" sz="2000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0918" y="3570989"/>
            <a:ext cx="3621512" cy="11074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/>
              <a:t>تتحمل مسئولية عامة امام الحكومة والاجهزة الرقابية والجمهور بوجه عام </a:t>
            </a:r>
            <a:endParaRPr lang="ar-EG" sz="2400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923928" y="3656928"/>
            <a:ext cx="3096344" cy="9361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تنحصر مسئولية الادارة امام مجلس الادارة او صاحبها فقط ثم المجتمع في حالات نادره </a:t>
            </a:r>
            <a:endParaRPr lang="ar-EG" sz="20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125760" y="2467385"/>
            <a:ext cx="3552048" cy="9758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المستفيد الاول هو افراد المجتمع </a:t>
            </a:r>
            <a:endParaRPr lang="ar-EG" sz="2800" b="1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3875375" y="2467385"/>
            <a:ext cx="3144898" cy="10734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/>
              <a:t>يستفيد صاحب العمل ثم العملاء او الجمهور الخاص بالشركة</a:t>
            </a:r>
            <a:endParaRPr lang="ar-EG" sz="2400" b="1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64877" y="1265632"/>
            <a:ext cx="3563888" cy="10488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/>
              <a:t>تسعي الي تحقيق </a:t>
            </a:r>
            <a:r>
              <a:rPr lang="ar-EG" sz="2400" b="1" dirty="0" err="1" smtClean="0"/>
              <a:t>المصلحه</a:t>
            </a:r>
            <a:r>
              <a:rPr lang="ar-EG" sz="2400" b="1" dirty="0" smtClean="0"/>
              <a:t> العامة </a:t>
            </a:r>
            <a:r>
              <a:rPr lang="ar-EG" sz="2400" b="1" dirty="0" err="1" smtClean="0"/>
              <a:t>للدوله</a:t>
            </a:r>
            <a:r>
              <a:rPr lang="ar-EG" sz="2400" b="1" dirty="0" smtClean="0"/>
              <a:t> والمسئولية الاجتماعية</a:t>
            </a:r>
            <a:endParaRPr lang="ar-EG" sz="2400" b="1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875374" y="1228064"/>
            <a:ext cx="3144898" cy="10863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تسعي الي تحقيق الاهداف </a:t>
            </a:r>
            <a:r>
              <a:rPr lang="ar-EG" sz="2000" b="1" dirty="0" err="1" smtClean="0"/>
              <a:t>الماديه</a:t>
            </a:r>
            <a:r>
              <a:rPr lang="ar-EG" sz="2000" b="1" dirty="0" smtClean="0"/>
              <a:t> بدرجه اساسية مثل زياده الربح </a:t>
            </a:r>
            <a:endParaRPr lang="ar-EG" sz="2000" b="1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179512" y="5904855"/>
            <a:ext cx="3372536" cy="85019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تتحدد حجم اعمالها حسب </a:t>
            </a:r>
            <a:r>
              <a:rPr lang="ar-EG" sz="2000" b="1" dirty="0" err="1" smtClean="0"/>
              <a:t>المنفعه</a:t>
            </a:r>
            <a:r>
              <a:rPr lang="ar-EG" sz="2000" b="1" dirty="0" smtClean="0"/>
              <a:t> العامة ومصلحه المجتمع 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357127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3200" dirty="0" smtClean="0"/>
              <a:t>تساعد علي التعرف علي المشاكل والتنبؤ بالاحتمالات والظروف </a:t>
            </a:r>
            <a:r>
              <a:rPr lang="ar-EG" sz="3200" dirty="0" err="1" smtClean="0"/>
              <a:t>المتوقعه</a:t>
            </a:r>
            <a:r>
              <a:rPr lang="ar-EG" sz="3200" dirty="0" smtClean="0"/>
              <a:t> </a:t>
            </a:r>
          </a:p>
          <a:p>
            <a:r>
              <a:rPr lang="ar-EG" sz="3200" dirty="0" err="1" smtClean="0"/>
              <a:t>طبيعه</a:t>
            </a:r>
            <a:r>
              <a:rPr lang="ar-EG" sz="3200" dirty="0" smtClean="0"/>
              <a:t> المجال الرياضي ومؤسساته تختلف في ادارتها عن </a:t>
            </a:r>
            <a:r>
              <a:rPr lang="ar-EG" sz="3200" dirty="0" err="1" smtClean="0"/>
              <a:t>الموسسات</a:t>
            </a:r>
            <a:r>
              <a:rPr lang="ar-EG" sz="3200" dirty="0" smtClean="0"/>
              <a:t> </a:t>
            </a:r>
            <a:r>
              <a:rPr lang="ar-EG" sz="3200" dirty="0" err="1" smtClean="0"/>
              <a:t>الاخري</a:t>
            </a:r>
            <a:r>
              <a:rPr lang="ar-EG" sz="3200" dirty="0" smtClean="0"/>
              <a:t> ، لذا من الضروري ان يلم العاملين في هذا المجال بكيفيه استخدام </a:t>
            </a:r>
            <a:r>
              <a:rPr lang="ar-EG" sz="3200" dirty="0" err="1" smtClean="0"/>
              <a:t>الاداره</a:t>
            </a:r>
            <a:r>
              <a:rPr lang="ar-EG" sz="3200" dirty="0" smtClean="0"/>
              <a:t> في المجال الرياضي </a:t>
            </a:r>
          </a:p>
          <a:p>
            <a:r>
              <a:rPr lang="ar-EG" sz="3200" dirty="0" err="1" smtClean="0"/>
              <a:t>ضروره</a:t>
            </a:r>
            <a:r>
              <a:rPr lang="ar-EG" sz="3200" dirty="0" smtClean="0"/>
              <a:t> علم </a:t>
            </a:r>
            <a:r>
              <a:rPr lang="ar-EG" sz="3200" dirty="0" err="1" smtClean="0"/>
              <a:t>الاداره</a:t>
            </a:r>
            <a:r>
              <a:rPr lang="ar-EG" sz="3200" dirty="0" smtClean="0"/>
              <a:t> بالنسبة للمشتغلين في المجال الرياضي مثل المدرسين والمشرفين والمدربين حتي يعمل كل منهم بوعي وادراك </a:t>
            </a:r>
          </a:p>
          <a:p>
            <a:r>
              <a:rPr lang="ar-EG" sz="3200" dirty="0" smtClean="0"/>
              <a:t>.........</a:t>
            </a:r>
            <a:endParaRPr lang="ar-EG" sz="32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اهمية دراسة الإدارة في المجال الرياضي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271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ctr"/>
            <a:r>
              <a:rPr lang="ar-EG" sz="9600" dirty="0" smtClean="0">
                <a:solidFill>
                  <a:srgbClr val="FF0000"/>
                </a:solidFill>
                <a:cs typeface="Kufi Extended Outline" pitchFamily="82" charset="-78"/>
              </a:rPr>
              <a:t>تم بحمد الله </a:t>
            </a:r>
            <a:endParaRPr lang="ar-EG" sz="9600" dirty="0">
              <a:solidFill>
                <a:srgbClr val="FF0000"/>
              </a:solidFill>
              <a:cs typeface="Kufi Extended Outline" pitchFamily="8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32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07504" y="2270320"/>
            <a:ext cx="9144000" cy="4554611"/>
          </a:xfrm>
        </p:spPr>
        <p:txBody>
          <a:bodyPr>
            <a:norm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الباب الاول </a:t>
            </a:r>
            <a:r>
              <a:rPr lang="ar-EG" sz="3200" b="1" dirty="0" smtClean="0"/>
              <a:t>.......... ماهيه </a:t>
            </a:r>
            <a:r>
              <a:rPr lang="ar-EG" sz="3200" b="1" dirty="0" err="1" smtClean="0"/>
              <a:t>الاداره</a:t>
            </a:r>
            <a:r>
              <a:rPr lang="ar-EG" sz="3200" b="1" dirty="0" smtClean="0"/>
              <a:t> </a:t>
            </a:r>
            <a:r>
              <a:rPr lang="ar-EG" sz="3200" b="1" dirty="0" err="1" smtClean="0"/>
              <a:t>الرياضيه</a:t>
            </a:r>
            <a:r>
              <a:rPr lang="ar-EG" sz="3200" b="1" dirty="0" smtClean="0"/>
              <a:t> </a:t>
            </a:r>
          </a:p>
          <a:p>
            <a:r>
              <a:rPr lang="ar-EG" sz="3200" b="1" dirty="0" smtClean="0">
                <a:solidFill>
                  <a:srgbClr val="FF0000"/>
                </a:solidFill>
              </a:rPr>
              <a:t>الباب الثاني </a:t>
            </a:r>
            <a:r>
              <a:rPr lang="ar-EG" sz="3200" b="1" dirty="0" smtClean="0"/>
              <a:t>..........العمليات </a:t>
            </a:r>
            <a:r>
              <a:rPr lang="ar-EG" sz="3200" b="1" dirty="0" err="1" smtClean="0"/>
              <a:t>الاداريه</a:t>
            </a:r>
            <a:r>
              <a:rPr lang="ar-EG" sz="3200" b="1" dirty="0" smtClean="0"/>
              <a:t>  </a:t>
            </a:r>
          </a:p>
          <a:p>
            <a:pPr marL="109728" indent="0">
              <a:buNone/>
            </a:pPr>
            <a:r>
              <a:rPr lang="ar-EG" sz="32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ar-EG" sz="3200" b="1" dirty="0" smtClean="0">
                <a:latin typeface="Andalus" pitchFamily="18" charset="-78"/>
                <a:cs typeface="Andalus" pitchFamily="18" charset="-78"/>
              </a:rPr>
              <a:t>                                (التخطيط / التنظيم / التوجيه /</a:t>
            </a:r>
            <a:r>
              <a:rPr lang="ar-EG" sz="3200" b="1" dirty="0" err="1" smtClean="0">
                <a:latin typeface="Andalus" pitchFamily="18" charset="-78"/>
                <a:cs typeface="Andalus" pitchFamily="18" charset="-78"/>
              </a:rPr>
              <a:t>الرقابه</a:t>
            </a:r>
            <a:r>
              <a:rPr lang="ar-EG" sz="3200" b="1" dirty="0" smtClean="0">
                <a:latin typeface="Andalus" pitchFamily="18" charset="-78"/>
                <a:cs typeface="Andalus" pitchFamily="18" charset="-78"/>
              </a:rPr>
              <a:t> )</a:t>
            </a:r>
          </a:p>
          <a:p>
            <a:r>
              <a:rPr lang="ar-EG" sz="3200" b="1" dirty="0" smtClean="0">
                <a:solidFill>
                  <a:srgbClr val="FF0000"/>
                </a:solidFill>
              </a:rPr>
              <a:t>الباب الثالث </a:t>
            </a:r>
            <a:r>
              <a:rPr lang="ar-EG" sz="3200" b="1" dirty="0" smtClean="0"/>
              <a:t>.........</a:t>
            </a:r>
            <a:r>
              <a:rPr lang="ar-EG" sz="3200" b="1" dirty="0" err="1" smtClean="0"/>
              <a:t>القياده</a:t>
            </a:r>
            <a:r>
              <a:rPr lang="ar-EG" sz="3200" b="1" dirty="0" smtClean="0"/>
              <a:t> في المجال الرياضي </a:t>
            </a:r>
            <a:endParaRPr lang="ar-EG" sz="32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5400" dirty="0" smtClean="0"/>
              <a:t>محتويات الكتاب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233063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pPr algn="ctr"/>
            <a:r>
              <a:rPr lang="ar-EG" sz="6600" b="1" dirty="0" smtClean="0"/>
              <a:t>ماهيه </a:t>
            </a:r>
            <a:r>
              <a:rPr lang="ar-EG" sz="6600" b="1" dirty="0" err="1" smtClean="0"/>
              <a:t>الاداره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الرياضيه</a:t>
            </a:r>
            <a:r>
              <a:rPr lang="ar-EG" sz="6600" b="1" dirty="0" smtClean="0"/>
              <a:t> </a:t>
            </a:r>
            <a:endParaRPr lang="ar-EG" sz="66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الباب الاول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491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484784"/>
            <a:ext cx="9134830" cy="4968552"/>
          </a:xfrm>
        </p:spPr>
        <p:txBody>
          <a:bodyPr>
            <a:normAutofit/>
          </a:bodyPr>
          <a:lstStyle/>
          <a:p>
            <a:r>
              <a:rPr lang="ar-EG" sz="2800" b="1" dirty="0" smtClean="0"/>
              <a:t>هي فن الاستغلال الامثل لكافه الامكانيات </a:t>
            </a:r>
            <a:r>
              <a:rPr lang="ar-EG" sz="2800" b="1" dirty="0" err="1" smtClean="0"/>
              <a:t>الماديه</a:t>
            </a:r>
            <a:r>
              <a:rPr lang="ar-EG" sz="2800" b="1" dirty="0" smtClean="0"/>
              <a:t> </a:t>
            </a:r>
            <a:r>
              <a:rPr lang="ar-EG" sz="2800" b="1" dirty="0" err="1" smtClean="0"/>
              <a:t>والبشريه</a:t>
            </a:r>
            <a:r>
              <a:rPr lang="ar-EG" sz="2800" b="1" dirty="0" smtClean="0"/>
              <a:t> </a:t>
            </a:r>
            <a:r>
              <a:rPr lang="ar-EG" sz="2800" b="1" dirty="0" err="1" smtClean="0"/>
              <a:t>المتاحه</a:t>
            </a:r>
            <a:r>
              <a:rPr lang="ar-EG" sz="2800" b="1" dirty="0" smtClean="0"/>
              <a:t> بغرض تحقيق هدف معين </a:t>
            </a:r>
          </a:p>
          <a:p>
            <a:endParaRPr lang="ar-EG" sz="2800" b="1" dirty="0"/>
          </a:p>
          <a:p>
            <a:r>
              <a:rPr lang="ar-EG" sz="2800" b="1" dirty="0" smtClean="0">
                <a:solidFill>
                  <a:srgbClr val="FF0000"/>
                </a:solidFill>
              </a:rPr>
              <a:t>يعرفها (ماري باركر ) </a:t>
            </a:r>
            <a:r>
              <a:rPr lang="ar-EG" sz="2800" b="1" dirty="0" smtClean="0"/>
              <a:t>انها فن انجاز الاعمال بواسطه الناس </a:t>
            </a:r>
          </a:p>
          <a:p>
            <a:pPr marL="109728" indent="0">
              <a:buNone/>
            </a:pPr>
            <a:endParaRPr lang="ar-EG" sz="2800" b="1" dirty="0"/>
          </a:p>
          <a:p>
            <a:r>
              <a:rPr lang="ar-EG" sz="2800" b="1" dirty="0" smtClean="0">
                <a:solidFill>
                  <a:srgbClr val="FF0000"/>
                </a:solidFill>
              </a:rPr>
              <a:t>يعرفها ( </a:t>
            </a:r>
            <a:r>
              <a:rPr lang="ar-EG" sz="2800" b="1" dirty="0" err="1" smtClean="0">
                <a:solidFill>
                  <a:srgbClr val="FF0000"/>
                </a:solidFill>
              </a:rPr>
              <a:t>فايول</a:t>
            </a:r>
            <a:r>
              <a:rPr lang="ar-EG" sz="2800" b="1" dirty="0" smtClean="0">
                <a:solidFill>
                  <a:srgbClr val="FF0000"/>
                </a:solidFill>
              </a:rPr>
              <a:t> ) </a:t>
            </a:r>
            <a:r>
              <a:rPr lang="ar-EG" sz="2800" b="1" dirty="0" smtClean="0"/>
              <a:t>يقصد </a:t>
            </a:r>
            <a:r>
              <a:rPr lang="ar-EG" sz="2800" b="1" dirty="0" err="1" smtClean="0"/>
              <a:t>بالاداره</a:t>
            </a:r>
            <a:r>
              <a:rPr lang="ar-EG" sz="2800" b="1" dirty="0" smtClean="0"/>
              <a:t> التنبؤ والتخطيط والتنظيم واصدار الاوامر والتنسيق </a:t>
            </a:r>
            <a:r>
              <a:rPr lang="ar-EG" sz="2800" b="1" dirty="0" err="1" smtClean="0"/>
              <a:t>والرقابه</a:t>
            </a:r>
            <a:r>
              <a:rPr lang="ar-EG" sz="2800" b="1" dirty="0" smtClean="0"/>
              <a:t> </a:t>
            </a:r>
            <a:endParaRPr lang="ar-EG" sz="28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dirty="0" smtClean="0"/>
              <a:t>تعريف </a:t>
            </a:r>
            <a:r>
              <a:rPr lang="ar-EG" dirty="0" err="1" smtClean="0"/>
              <a:t>الاداره</a:t>
            </a:r>
            <a:r>
              <a:rPr lang="ar-EG" dirty="0" smtClean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049591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5256584"/>
          </a:xfrm>
        </p:spPr>
        <p:txBody>
          <a:bodyPr>
            <a:normAutofit/>
          </a:bodyPr>
          <a:lstStyle/>
          <a:p>
            <a:r>
              <a:rPr lang="ar-EG" sz="4800" dirty="0" smtClean="0">
                <a:solidFill>
                  <a:srgbClr val="FF0000"/>
                </a:solidFill>
              </a:rPr>
              <a:t>هل </a:t>
            </a:r>
            <a:r>
              <a:rPr lang="ar-EG" sz="4800" dirty="0" err="1" smtClean="0">
                <a:solidFill>
                  <a:srgbClr val="FF0000"/>
                </a:solidFill>
              </a:rPr>
              <a:t>الاداره</a:t>
            </a:r>
            <a:r>
              <a:rPr lang="ar-EG" sz="4800" dirty="0" smtClean="0">
                <a:solidFill>
                  <a:srgbClr val="FF0000"/>
                </a:solidFill>
              </a:rPr>
              <a:t> علم او فن او مهنه ؟؟؟؟؟؟؟؟؟</a:t>
            </a:r>
            <a:endParaRPr lang="ar-EG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5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5044016"/>
          </a:xfrm>
        </p:spPr>
        <p:txBody>
          <a:bodyPr/>
          <a:lstStyle/>
          <a:p>
            <a:endParaRPr lang="ar-E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5400" dirty="0" smtClean="0">
                <a:solidFill>
                  <a:srgbClr val="FF0000"/>
                </a:solidFill>
              </a:rPr>
              <a:t>المهارات </a:t>
            </a:r>
            <a:r>
              <a:rPr lang="ar-EG" sz="5400" dirty="0" err="1" smtClean="0">
                <a:solidFill>
                  <a:srgbClr val="FF0000"/>
                </a:solidFill>
              </a:rPr>
              <a:t>الاداريه</a:t>
            </a:r>
            <a:r>
              <a:rPr lang="ar-EG" sz="5400" dirty="0" smtClean="0">
                <a:solidFill>
                  <a:srgbClr val="FF0000"/>
                </a:solidFill>
              </a:rPr>
              <a:t> </a:t>
            </a:r>
            <a:endParaRPr lang="ar-EG" sz="5400" dirty="0">
              <a:solidFill>
                <a:srgbClr val="FF0000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6078482" y="3789040"/>
            <a:ext cx="3044111" cy="21602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800" b="1" dirty="0" smtClean="0"/>
              <a:t>المهارات </a:t>
            </a:r>
            <a:r>
              <a:rPr lang="ar-EG" sz="4800" b="1" dirty="0" err="1" smtClean="0"/>
              <a:t>الفكريه</a:t>
            </a:r>
            <a:r>
              <a:rPr lang="ar-EG" sz="4800" b="1" dirty="0" smtClean="0"/>
              <a:t> </a:t>
            </a:r>
            <a:endParaRPr lang="ar-EG" sz="48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3419872" y="1412776"/>
            <a:ext cx="2880320" cy="23762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800" b="1" dirty="0" smtClean="0"/>
              <a:t>المهارات </a:t>
            </a:r>
            <a:r>
              <a:rPr lang="ar-EG" sz="4800" b="1" dirty="0" err="1" smtClean="0"/>
              <a:t>الفنيه</a:t>
            </a:r>
            <a:r>
              <a:rPr lang="ar-EG" sz="4800" b="1" dirty="0" smtClean="0"/>
              <a:t> </a:t>
            </a:r>
            <a:endParaRPr lang="ar-EG" sz="48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251520" y="3818661"/>
            <a:ext cx="2952328" cy="24482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800" b="1" dirty="0" smtClean="0"/>
              <a:t>المهارات </a:t>
            </a:r>
            <a:r>
              <a:rPr lang="ar-EG" sz="4800" b="1" dirty="0" err="1" smtClean="0"/>
              <a:t>الانسانيه</a:t>
            </a:r>
            <a:r>
              <a:rPr lang="ar-EG" sz="4800" b="1" dirty="0" smtClean="0"/>
              <a:t> </a:t>
            </a:r>
            <a:endParaRPr lang="ar-EG" sz="4800" b="1" dirty="0"/>
          </a:p>
        </p:txBody>
      </p:sp>
    </p:spTree>
    <p:extLst>
      <p:ext uri="{BB962C8B-B14F-4D97-AF65-F5344CB8AC3E}">
        <p14:creationId xmlns:p14="http://schemas.microsoft.com/office/powerpoint/2010/main" val="103163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تتضمن الاتي :</a:t>
            </a:r>
          </a:p>
          <a:p>
            <a:r>
              <a:rPr lang="ar-EG" sz="3200" b="1" dirty="0" smtClean="0"/>
              <a:t>1-تنسيق الوظائف</a:t>
            </a:r>
          </a:p>
          <a:p>
            <a:r>
              <a:rPr lang="ar-EG" sz="3200" b="1" dirty="0" smtClean="0"/>
              <a:t>2- طرق واساليب العمل </a:t>
            </a:r>
          </a:p>
          <a:p>
            <a:r>
              <a:rPr lang="ar-EG" sz="3200" b="1" dirty="0" smtClean="0"/>
              <a:t>3- طرق تنفيذ العمل </a:t>
            </a:r>
          </a:p>
          <a:p>
            <a:r>
              <a:rPr lang="ar-EG" sz="3200" b="1" dirty="0" smtClean="0"/>
              <a:t>4- فلسفه العمل </a:t>
            </a:r>
          </a:p>
          <a:p>
            <a:r>
              <a:rPr lang="ar-EG" sz="3200" b="1" dirty="0" smtClean="0"/>
              <a:t>5–طرق تطوير الاداء </a:t>
            </a:r>
          </a:p>
          <a:p>
            <a:r>
              <a:rPr lang="ar-EG" sz="3200" b="1" dirty="0" smtClean="0"/>
              <a:t>6 -– طرق تقييم </a:t>
            </a:r>
            <a:r>
              <a:rPr lang="ar-EG" sz="3200" b="1" dirty="0" err="1" smtClean="0"/>
              <a:t>االاداء</a:t>
            </a:r>
            <a:r>
              <a:rPr lang="ar-EG" sz="3200" b="1" dirty="0" smtClean="0"/>
              <a:t> </a:t>
            </a:r>
            <a:endParaRPr lang="ar-EG" sz="32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5400" dirty="0" smtClean="0"/>
              <a:t>اولاً المهارات </a:t>
            </a:r>
            <a:r>
              <a:rPr lang="ar-EG" sz="5400" dirty="0" err="1" smtClean="0"/>
              <a:t>الفنيه</a:t>
            </a:r>
            <a:r>
              <a:rPr lang="ar-EG" sz="5400" dirty="0" smtClean="0"/>
              <a:t>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90259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r>
              <a:rPr lang="ar-EG" sz="4000" b="1" dirty="0" smtClean="0">
                <a:solidFill>
                  <a:srgbClr val="FF0000"/>
                </a:solidFill>
              </a:rPr>
              <a:t>تتضمن الاتي :</a:t>
            </a:r>
          </a:p>
          <a:p>
            <a:r>
              <a:rPr lang="ar-EG" sz="4000" b="1" dirty="0" smtClean="0"/>
              <a:t>1- مهارات الفهم والادراك </a:t>
            </a:r>
          </a:p>
          <a:p>
            <a:r>
              <a:rPr lang="ar-EG" sz="4000" b="1" dirty="0" smtClean="0"/>
              <a:t>2- مهارات الاتصال الفعال </a:t>
            </a:r>
          </a:p>
          <a:p>
            <a:r>
              <a:rPr lang="ar-EG" sz="4000" b="1" dirty="0" smtClean="0"/>
              <a:t>3 – مهارات التحفيز المادي والمعنوي </a:t>
            </a:r>
          </a:p>
          <a:p>
            <a:r>
              <a:rPr lang="ar-EG" sz="4000" b="1" dirty="0" smtClean="0"/>
              <a:t>4- مهارات التدريب </a:t>
            </a:r>
          </a:p>
          <a:p>
            <a:r>
              <a:rPr lang="ar-EG" sz="4000" b="1" dirty="0" smtClean="0"/>
              <a:t>5 – مهارات التوجيه والارشاد </a:t>
            </a:r>
            <a:endParaRPr lang="ar-EG" sz="40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ثانيا المهارات </a:t>
            </a:r>
            <a:r>
              <a:rPr lang="ar-EG" dirty="0" err="1" smtClean="0"/>
              <a:t>الانسانيه</a:t>
            </a:r>
            <a:r>
              <a:rPr lang="ar-EG" dirty="0" smtClean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570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وتتضمن الاتي :</a:t>
            </a:r>
          </a:p>
          <a:p>
            <a:r>
              <a:rPr lang="ar-EG" sz="3200" b="1" dirty="0" smtClean="0"/>
              <a:t>1- الاستعداد الذهني </a:t>
            </a:r>
          </a:p>
          <a:p>
            <a:r>
              <a:rPr lang="ar-EG" sz="3200" b="1" dirty="0" smtClean="0"/>
              <a:t>2- </a:t>
            </a:r>
            <a:r>
              <a:rPr lang="ar-EG" sz="3200" b="1" dirty="0" err="1" smtClean="0"/>
              <a:t>الرؤيه</a:t>
            </a:r>
            <a:r>
              <a:rPr lang="ar-EG" sz="3200" b="1" dirty="0" smtClean="0"/>
              <a:t> </a:t>
            </a:r>
            <a:r>
              <a:rPr lang="ar-EG" sz="3200" b="1" dirty="0" err="1" smtClean="0"/>
              <a:t>المستقبليه</a:t>
            </a:r>
            <a:r>
              <a:rPr lang="ar-EG" sz="3200" b="1" dirty="0" smtClean="0"/>
              <a:t> للعمل </a:t>
            </a:r>
          </a:p>
          <a:p>
            <a:r>
              <a:rPr lang="ar-EG" sz="3200" b="1" dirty="0" smtClean="0"/>
              <a:t>3- الابتكار والابداع </a:t>
            </a:r>
          </a:p>
          <a:p>
            <a:r>
              <a:rPr lang="ar-EG" sz="3200" b="1" dirty="0" smtClean="0"/>
              <a:t>4- الربط بين الماضي والحاضر والمستقبل </a:t>
            </a:r>
          </a:p>
          <a:p>
            <a:r>
              <a:rPr lang="ar-EG" sz="3200" b="1" dirty="0" smtClean="0"/>
              <a:t>5-القدره علي </a:t>
            </a:r>
            <a:r>
              <a:rPr lang="ar-EG" sz="3200" b="1" dirty="0" err="1" smtClean="0"/>
              <a:t>المبادره</a:t>
            </a:r>
            <a:r>
              <a:rPr lang="ar-EG" sz="3200" b="1" dirty="0" smtClean="0"/>
              <a:t> </a:t>
            </a:r>
          </a:p>
          <a:p>
            <a:r>
              <a:rPr lang="ar-EG" sz="3200" b="1" dirty="0" smtClean="0"/>
              <a:t>6-القدره علي التنبؤ</a:t>
            </a:r>
          </a:p>
          <a:p>
            <a:r>
              <a:rPr lang="ar-EG" sz="3200" b="1" dirty="0" smtClean="0"/>
              <a:t>7-التوازن بين النضج الوظيفي والانفعالي </a:t>
            </a:r>
            <a:endParaRPr lang="ar-EG" sz="32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400" dirty="0" smtClean="0"/>
              <a:t>ثالثا المهارات </a:t>
            </a:r>
            <a:r>
              <a:rPr lang="ar-EG" sz="4400" dirty="0" err="1" smtClean="0"/>
              <a:t>الفكريه</a:t>
            </a:r>
            <a:r>
              <a:rPr lang="ar-EG" sz="4400" dirty="0" smtClean="0"/>
              <a:t> </a:t>
            </a:r>
            <a:endParaRPr lang="ar-EG" sz="4400" dirty="0"/>
          </a:p>
        </p:txBody>
      </p:sp>
    </p:spTree>
    <p:extLst>
      <p:ext uri="{BB962C8B-B14F-4D97-AF65-F5344CB8AC3E}">
        <p14:creationId xmlns:p14="http://schemas.microsoft.com/office/powerpoint/2010/main" val="385038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392</Words>
  <Application>Microsoft Office PowerPoint</Application>
  <PresentationFormat>عرض على الشاشة (3:4)‏</PresentationFormat>
  <Paragraphs>84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ملتقى</vt:lpstr>
      <vt:lpstr>كليه التربيه الرياضيه  جامعه سوهاج </vt:lpstr>
      <vt:lpstr>محتويات الكتاب </vt:lpstr>
      <vt:lpstr>الباب الاول </vt:lpstr>
      <vt:lpstr>تعريف الاداره </vt:lpstr>
      <vt:lpstr>هل الاداره علم او فن او مهنه ؟؟؟؟؟؟؟؟؟</vt:lpstr>
      <vt:lpstr>المهارات الاداريه </vt:lpstr>
      <vt:lpstr>اولاً المهارات الفنيه </vt:lpstr>
      <vt:lpstr>ثانيا المهارات الانسانيه </vt:lpstr>
      <vt:lpstr>ثالثا المهارات الفكريه </vt:lpstr>
      <vt:lpstr>خصائص الاداره </vt:lpstr>
      <vt:lpstr>ادارة الاعمال والادارة العامة </vt:lpstr>
      <vt:lpstr>عرض تقديمي في PowerPoint</vt:lpstr>
      <vt:lpstr>اهمية دراسة الإدارة في المجال الرياضي</vt:lpstr>
      <vt:lpstr>تم بحمد الله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كليه التربيه الرياضيه  جامعه سوهاج </dc:title>
  <dc:creator>android</dc:creator>
  <cp:lastModifiedBy>android</cp:lastModifiedBy>
  <cp:revision>12</cp:revision>
  <dcterms:created xsi:type="dcterms:W3CDTF">2016-09-26T19:26:21Z</dcterms:created>
  <dcterms:modified xsi:type="dcterms:W3CDTF">2016-10-02T17:07:58Z</dcterms:modified>
</cp:coreProperties>
</file>